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8CC4-AD29-4143-9F91-FF5BF7D35850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5003-2B86-E144-B668-E2D3B25010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68630" y="697230"/>
            <a:ext cx="4673906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70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6/12/2013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6/12/2013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FlashmUTT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HALOUI Amine, ISAAC Nicolas, JALOUZET </a:t>
            </a:r>
            <a:r>
              <a:rPr lang="en-US" dirty="0" err="1" smtClean="0"/>
              <a:t>Jérémie</a:t>
            </a:r>
            <a:r>
              <a:rPr lang="en-US" dirty="0" smtClean="0"/>
              <a:t>, OUADGHIRI Mohamed – SABOURIN Jean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67840" y="6299200"/>
            <a:ext cx="646176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IF11 </a:t>
            </a:r>
            <a:r>
              <a:rPr lang="en-US" dirty="0" smtClean="0"/>
              <a:t>–</a:t>
            </a:r>
            <a:r>
              <a:rPr lang="fr-FR" dirty="0" smtClean="0"/>
              <a:t> EDI et commerce électronique </a:t>
            </a:r>
            <a:r>
              <a:rPr lang="en-US" dirty="0" smtClean="0"/>
              <a:t>–</a:t>
            </a:r>
            <a:r>
              <a:rPr lang="fr-FR" dirty="0" smtClean="0"/>
              <a:t> Jean-Pierre </a:t>
            </a:r>
            <a:r>
              <a:rPr lang="fr-FR" dirty="0" smtClean="0"/>
              <a:t>CAHIER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7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Where to</a:t>
            </a:r>
            <a:endParaRPr lang="en-US" dirty="0"/>
          </a:p>
        </p:txBody>
      </p:sp>
      <p:sp>
        <p:nvSpPr>
          <p:cNvPr id="4" name="Shape 66"/>
          <p:cNvSpPr/>
          <p:nvPr/>
        </p:nvSpPr>
        <p:spPr>
          <a:xfrm>
            <a:off x="0" y="2650550"/>
            <a:ext cx="2952750" cy="3181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" name="Shape 67"/>
          <p:cNvSpPr/>
          <p:nvPr/>
        </p:nvSpPr>
        <p:spPr>
          <a:xfrm>
            <a:off x="3000437" y="2493387"/>
            <a:ext cx="3038475" cy="34956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" name="Shape 68"/>
          <p:cNvSpPr/>
          <p:nvPr/>
        </p:nvSpPr>
        <p:spPr>
          <a:xfrm>
            <a:off x="6124562" y="2645787"/>
            <a:ext cx="3019425" cy="31908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0345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" dirty="0"/>
              <a:t>Application around me</a:t>
            </a:r>
            <a:endParaRPr lang="en-US" dirty="0"/>
          </a:p>
        </p:txBody>
      </p:sp>
      <p:sp>
        <p:nvSpPr>
          <p:cNvPr id="7" name="Shape 75"/>
          <p:cNvSpPr/>
          <p:nvPr/>
        </p:nvSpPr>
        <p:spPr>
          <a:xfrm>
            <a:off x="-193266" y="2181225"/>
            <a:ext cx="3048000" cy="4219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8" name="Shape 76"/>
          <p:cNvSpPr/>
          <p:nvPr/>
        </p:nvSpPr>
        <p:spPr>
          <a:xfrm>
            <a:off x="3044859" y="2880963"/>
            <a:ext cx="3048000" cy="1981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" name="Shape 77"/>
          <p:cNvSpPr/>
          <p:nvPr/>
        </p:nvSpPr>
        <p:spPr>
          <a:xfrm>
            <a:off x="6228184" y="2291513"/>
            <a:ext cx="3028950" cy="293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127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" dirty="0"/>
              <a:t>Application </a:t>
            </a:r>
            <a:r>
              <a:rPr lang="fr-FR" dirty="0" smtClean="0"/>
              <a:t>pages jaunes</a:t>
            </a:r>
            <a:endParaRPr lang="en-US" dirty="0"/>
          </a:p>
        </p:txBody>
      </p:sp>
      <p:sp>
        <p:nvSpPr>
          <p:cNvPr id="10" name="Shape 84"/>
          <p:cNvSpPr/>
          <p:nvPr/>
        </p:nvSpPr>
        <p:spPr>
          <a:xfrm>
            <a:off x="1153587" y="2050437"/>
            <a:ext cx="3019425" cy="38957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hape 85"/>
          <p:cNvSpPr/>
          <p:nvPr/>
        </p:nvSpPr>
        <p:spPr>
          <a:xfrm>
            <a:off x="4863162" y="2050450"/>
            <a:ext cx="3057525" cy="4067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5538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42"/>
            <a:ext cx="8229600" cy="477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 sz="2400"/>
              <a:t>Modèle d'acteurs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902350"/>
            <a:ext cx="8229600" cy="566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Les rôles associés aux acteurs :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Organisations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Organisations utilisatrices de la plate-forme la plate-forme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Organisation acheteurs des statistiques réalisées par les développeurs de la plate-forme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Développeurs de la plate-forme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Clients finaux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18673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65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 d'acteurs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319450"/>
            <a:ext cx="8229600" cy="52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Organisations:</a:t>
            </a:r>
          </a:p>
        </p:txBody>
      </p:sp>
      <p:sp>
        <p:nvSpPr>
          <p:cNvPr id="98" name="Shape 98"/>
          <p:cNvSpPr/>
          <p:nvPr/>
        </p:nvSpPr>
        <p:spPr>
          <a:xfrm>
            <a:off x="176200" y="2162412"/>
            <a:ext cx="8791575" cy="4105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928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65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Modèles d'acteurs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134975"/>
            <a:ext cx="8229600" cy="543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Développeurs de la plate-forme</a:t>
            </a:r>
          </a:p>
        </p:txBody>
      </p:sp>
      <p:sp>
        <p:nvSpPr>
          <p:cNvPr id="105" name="Shape 105"/>
          <p:cNvSpPr/>
          <p:nvPr/>
        </p:nvSpPr>
        <p:spPr>
          <a:xfrm>
            <a:off x="457200" y="1858025"/>
            <a:ext cx="7916750" cy="48913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5827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65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Modèle d'acteurs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040550"/>
            <a:ext cx="8229600" cy="552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Clients finaux</a:t>
            </a:r>
          </a:p>
        </p:txBody>
      </p:sp>
      <p:sp>
        <p:nvSpPr>
          <p:cNvPr id="112" name="Shape 112"/>
          <p:cNvSpPr/>
          <p:nvPr/>
        </p:nvSpPr>
        <p:spPr>
          <a:xfrm>
            <a:off x="457200" y="2347448"/>
            <a:ext cx="7740823" cy="38334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38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Rechercher une entreprise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Calcul Itinéraire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Flasher un QRcode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Participer à un évènement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Noter un commerce - Gagner des points de fidélités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78157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43"/>
            <a:ext cx="8229600" cy="525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799950"/>
            <a:ext cx="8229600" cy="58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Rechercher une entreprise 1/2</a:t>
            </a:r>
          </a:p>
        </p:txBody>
      </p:sp>
      <p:sp>
        <p:nvSpPr>
          <p:cNvPr id="125" name="Shape 125"/>
          <p:cNvSpPr/>
          <p:nvPr/>
        </p:nvSpPr>
        <p:spPr>
          <a:xfrm>
            <a:off x="826173" y="1347825"/>
            <a:ext cx="3050824" cy="5440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6" name="Shape 126"/>
          <p:cNvSpPr/>
          <p:nvPr/>
        </p:nvSpPr>
        <p:spPr>
          <a:xfrm>
            <a:off x="5164137" y="1312912"/>
            <a:ext cx="3050824" cy="55101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3463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98196"/>
            <a:ext cx="8229600" cy="81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912400"/>
            <a:ext cx="8229600" cy="574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Rechercher une entreprise 2/2 </a:t>
            </a:r>
          </a:p>
        </p:txBody>
      </p:sp>
      <p:sp>
        <p:nvSpPr>
          <p:cNvPr id="133" name="Shape 133"/>
          <p:cNvSpPr/>
          <p:nvPr/>
        </p:nvSpPr>
        <p:spPr>
          <a:xfrm>
            <a:off x="1125550" y="1590999"/>
            <a:ext cx="2885300" cy="5186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4" name="Shape 134"/>
          <p:cNvSpPr/>
          <p:nvPr/>
        </p:nvSpPr>
        <p:spPr>
          <a:xfrm>
            <a:off x="4618750" y="1720700"/>
            <a:ext cx="2636650" cy="49273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0534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et </a:t>
            </a:r>
            <a:r>
              <a:rPr lang="en-US" dirty="0" err="1" smtClean="0"/>
              <a:t>problématique</a:t>
            </a:r>
            <a:endParaRPr lang="en-US" dirty="0" smtClean="0"/>
          </a:p>
          <a:p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 smtClean="0"/>
          </a:p>
          <a:p>
            <a:r>
              <a:rPr lang="en-US" dirty="0" smtClean="0"/>
              <a:t>Public </a:t>
            </a:r>
            <a:r>
              <a:rPr lang="en-US" dirty="0" err="1" smtClean="0"/>
              <a:t>cible</a:t>
            </a:r>
            <a:endParaRPr lang="en-US" dirty="0" smtClean="0"/>
          </a:p>
          <a:p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d’acteurs</a:t>
            </a:r>
            <a:endParaRPr lang="en-US" dirty="0" smtClean="0"/>
          </a:p>
          <a:p>
            <a:r>
              <a:rPr lang="en-US" dirty="0" err="1" smtClean="0"/>
              <a:t>Présentation</a:t>
            </a:r>
            <a:r>
              <a:rPr lang="en-US" dirty="0" smtClean="0"/>
              <a:t> des </a:t>
            </a:r>
            <a:r>
              <a:rPr lang="en-US" dirty="0" err="1" smtClean="0"/>
              <a:t>fonctionnalités</a:t>
            </a:r>
            <a:endParaRPr lang="en-US" dirty="0" smtClean="0"/>
          </a:p>
          <a:p>
            <a:r>
              <a:rPr lang="en-US" dirty="0" err="1" smtClean="0"/>
              <a:t>Scénarios</a:t>
            </a:r>
            <a:endParaRPr lang="en-US" dirty="0" smtClean="0"/>
          </a:p>
          <a:p>
            <a:r>
              <a:rPr lang="en-US" dirty="0" smtClean="0"/>
              <a:t>Architecture de </a:t>
            </a:r>
            <a:r>
              <a:rPr lang="en-US" dirty="0" err="1" smtClean="0"/>
              <a:t>l’application</a:t>
            </a:r>
            <a:endParaRPr lang="en-US" dirty="0" smtClean="0"/>
          </a:p>
          <a:p>
            <a:r>
              <a:rPr lang="en-US" dirty="0" smtClean="0"/>
              <a:t>Business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5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57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950475"/>
            <a:ext cx="8229600" cy="56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Calcul itinéraire</a:t>
            </a:r>
          </a:p>
        </p:txBody>
      </p:sp>
      <p:sp>
        <p:nvSpPr>
          <p:cNvPr id="141" name="Shape 141"/>
          <p:cNvSpPr/>
          <p:nvPr/>
        </p:nvSpPr>
        <p:spPr>
          <a:xfrm>
            <a:off x="4069300" y="878700"/>
            <a:ext cx="3370074" cy="6064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446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4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609300"/>
            <a:ext cx="8229600" cy="5639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Flasher un QRcode</a:t>
            </a:r>
          </a:p>
        </p:txBody>
      </p:sp>
      <p:sp>
        <p:nvSpPr>
          <p:cNvPr id="148" name="Shape 148"/>
          <p:cNvSpPr/>
          <p:nvPr/>
        </p:nvSpPr>
        <p:spPr>
          <a:xfrm>
            <a:off x="-76975" y="1085525"/>
            <a:ext cx="3201924" cy="57724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9" name="Shape 149"/>
          <p:cNvSpPr/>
          <p:nvPr/>
        </p:nvSpPr>
        <p:spPr>
          <a:xfrm>
            <a:off x="3124950" y="2617012"/>
            <a:ext cx="5828799" cy="3024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9403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146326"/>
            <a:ext cx="82296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652350"/>
            <a:ext cx="8229600" cy="55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Participer à un événement</a:t>
            </a:r>
          </a:p>
          <a:p>
            <a:endParaRPr lang="fr"/>
          </a:p>
        </p:txBody>
      </p:sp>
      <p:sp>
        <p:nvSpPr>
          <p:cNvPr id="156" name="Shape 156"/>
          <p:cNvSpPr/>
          <p:nvPr/>
        </p:nvSpPr>
        <p:spPr>
          <a:xfrm>
            <a:off x="986574" y="1224500"/>
            <a:ext cx="2930625" cy="55532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7" name="Shape 157"/>
          <p:cNvSpPr/>
          <p:nvPr/>
        </p:nvSpPr>
        <p:spPr>
          <a:xfrm>
            <a:off x="4939000" y="995337"/>
            <a:ext cx="3440000" cy="60116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781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43"/>
            <a:ext cx="8229600" cy="541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816150"/>
            <a:ext cx="8229600" cy="57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Noter un commerce - Gagner des points de fidélité</a:t>
            </a:r>
          </a:p>
        </p:txBody>
      </p:sp>
      <p:sp>
        <p:nvSpPr>
          <p:cNvPr id="164" name="Shape 164"/>
          <p:cNvSpPr/>
          <p:nvPr/>
        </p:nvSpPr>
        <p:spPr>
          <a:xfrm>
            <a:off x="3647875" y="1312650"/>
            <a:ext cx="2947174" cy="5545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9071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74644"/>
            <a:ext cx="8229600" cy="57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Présentation des fonctionnalités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848250"/>
            <a:ext cx="8229600" cy="5719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Noter un commerce - Gagner des points de fidélité</a:t>
            </a:r>
          </a:p>
        </p:txBody>
      </p:sp>
      <p:sp>
        <p:nvSpPr>
          <p:cNvPr id="171" name="Shape 171"/>
          <p:cNvSpPr/>
          <p:nvPr/>
        </p:nvSpPr>
        <p:spPr>
          <a:xfrm>
            <a:off x="1387000" y="1660375"/>
            <a:ext cx="2620824" cy="50692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2" name="Shape 172"/>
          <p:cNvSpPr/>
          <p:nvPr/>
        </p:nvSpPr>
        <p:spPr>
          <a:xfrm>
            <a:off x="4691675" y="1660375"/>
            <a:ext cx="2620824" cy="5069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8945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Scénarios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Rechercher un commerce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Récupérer des informations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Gagner des points de fidélités</a:t>
            </a:r>
          </a:p>
          <a:p>
            <a:endParaRPr lang="fr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Participer à un évènement</a:t>
            </a:r>
          </a:p>
        </p:txBody>
      </p:sp>
    </p:spTree>
    <p:extLst>
      <p:ext uri="{BB962C8B-B14F-4D97-AF65-F5344CB8AC3E}">
        <p14:creationId xmlns:p14="http://schemas.microsoft.com/office/powerpoint/2010/main" val="27050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Scénario : Rechercher un commerce</a:t>
            </a:r>
          </a:p>
        </p:txBody>
      </p:sp>
      <p:sp>
        <p:nvSpPr>
          <p:cNvPr id="184" name="Shape 184"/>
          <p:cNvSpPr/>
          <p:nvPr/>
        </p:nvSpPr>
        <p:spPr>
          <a:xfrm>
            <a:off x="1701824" y="688800"/>
            <a:ext cx="5740349" cy="5997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1036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Récupérer des informations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1540650"/>
            <a:ext cx="9144001" cy="4112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7712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Gagner des points de fidélité</a:t>
            </a:r>
          </a:p>
        </p:txBody>
      </p:sp>
      <p:sp>
        <p:nvSpPr>
          <p:cNvPr id="196" name="Shape 196"/>
          <p:cNvSpPr/>
          <p:nvPr/>
        </p:nvSpPr>
        <p:spPr>
          <a:xfrm>
            <a:off x="0" y="1898518"/>
            <a:ext cx="9143998" cy="3060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404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Scénario : Participer à un évènement</a:t>
            </a:r>
          </a:p>
        </p:txBody>
      </p:sp>
      <p:sp>
        <p:nvSpPr>
          <p:cNvPr id="202" name="Shape 202"/>
          <p:cNvSpPr/>
          <p:nvPr/>
        </p:nvSpPr>
        <p:spPr>
          <a:xfrm>
            <a:off x="0" y="1720711"/>
            <a:ext cx="9144001" cy="34165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682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A quoi correspond la plate-forme FlashmUTT ?</a:t>
            </a:r>
          </a:p>
          <a:p>
            <a:pPr lvl="0">
              <a:buNone/>
            </a:pPr>
            <a:r>
              <a:rPr lang="fr" dirty="0"/>
              <a:t>Comment fonctionne-t-elle ?</a:t>
            </a:r>
          </a:p>
          <a:p>
            <a:pPr>
              <a:buNone/>
            </a:pPr>
            <a:r>
              <a:rPr lang="fr" dirty="0"/>
              <a:t>Comment se démarque-t-elle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6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fr" sz="2400" b="1"/>
              <a:t>Sur la vitrine d'un commerce</a:t>
            </a:r>
          </a:p>
        </p:txBody>
      </p:sp>
      <p:sp>
        <p:nvSpPr>
          <p:cNvPr id="209" name="Shape 209"/>
          <p:cNvSpPr/>
          <p:nvPr/>
        </p:nvSpPr>
        <p:spPr>
          <a:xfrm>
            <a:off x="0" y="2745300"/>
            <a:ext cx="9144001" cy="4112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0" name="Shape 210"/>
          <p:cNvSpPr txBox="1"/>
          <p:nvPr/>
        </p:nvSpPr>
        <p:spPr>
          <a:xfrm>
            <a:off x="474325" y="1393350"/>
            <a:ext cx="7885799" cy="1182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Commerces ont un espace virtuel (dossier sur un serveur)</a:t>
            </a:r>
          </a:p>
          <a:p>
            <a:endParaRPr lang="fr"/>
          </a:p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Commerces créent des pages web dans ce dossier</a:t>
            </a:r>
          </a:p>
          <a:p>
            <a:endParaRPr lang="fr"/>
          </a:p>
          <a:p>
            <a:pPr marL="457200" lvl="0" indent="-3175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/>
              <a:t>Le QR code généré amène sur la page web principale de cet espace</a:t>
            </a:r>
          </a:p>
        </p:txBody>
      </p:sp>
    </p:spTree>
    <p:extLst>
      <p:ext uri="{BB962C8B-B14F-4D97-AF65-F5344CB8AC3E}">
        <p14:creationId xmlns:p14="http://schemas.microsoft.com/office/powerpoint/2010/main" val="15067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17" name="Shape 217"/>
          <p:cNvSpPr/>
          <p:nvPr/>
        </p:nvSpPr>
        <p:spPr>
          <a:xfrm>
            <a:off x="454575" y="1689800"/>
            <a:ext cx="2786700" cy="9584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fr" sz="2400"/>
              <a:t>SI du commerce (ERP)</a:t>
            </a:r>
          </a:p>
        </p:txBody>
      </p:sp>
      <p:sp>
        <p:nvSpPr>
          <p:cNvPr id="218" name="Shape 218"/>
          <p:cNvSpPr/>
          <p:nvPr/>
        </p:nvSpPr>
        <p:spPr>
          <a:xfrm>
            <a:off x="2480350" y="2470450"/>
            <a:ext cx="899099" cy="52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Module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793800" y="1422975"/>
            <a:ext cx="1556400" cy="489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Lors d'une vente</a:t>
            </a:r>
          </a:p>
        </p:txBody>
      </p:sp>
      <p:sp>
        <p:nvSpPr>
          <p:cNvPr id="220" name="Shape 220"/>
          <p:cNvSpPr/>
          <p:nvPr/>
        </p:nvSpPr>
        <p:spPr>
          <a:xfrm>
            <a:off x="6971625" y="1767575"/>
            <a:ext cx="2011200" cy="103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 sz="2400"/>
              <a:t>Serveurs FlashmUTT</a:t>
            </a:r>
          </a:p>
        </p:txBody>
      </p:sp>
      <p:sp>
        <p:nvSpPr>
          <p:cNvPr id="221" name="Shape 221"/>
          <p:cNvSpPr/>
          <p:nvPr/>
        </p:nvSpPr>
        <p:spPr>
          <a:xfrm>
            <a:off x="5820400" y="2597637"/>
            <a:ext cx="1319399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Service web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348075" y="2310100"/>
            <a:ext cx="1655099" cy="29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"/>
              <a:t>infos vente</a:t>
            </a:r>
          </a:p>
        </p:txBody>
      </p:sp>
      <p:sp>
        <p:nvSpPr>
          <p:cNvPr id="223" name="Shape 223"/>
          <p:cNvSpPr/>
          <p:nvPr/>
        </p:nvSpPr>
        <p:spPr>
          <a:xfrm>
            <a:off x="3923275" y="23101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fr"/>
              <a:t>1</a:t>
            </a:r>
          </a:p>
        </p:txBody>
      </p:sp>
      <p:sp>
        <p:nvSpPr>
          <p:cNvPr id="224" name="Shape 224"/>
          <p:cNvSpPr/>
          <p:nvPr/>
        </p:nvSpPr>
        <p:spPr>
          <a:xfrm rot="-10707579" flipH="1">
            <a:off x="3418820" y="2786612"/>
            <a:ext cx="2377159" cy="213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6290100" y="3179950"/>
            <a:ext cx="899099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7277275" y="3734400"/>
            <a:ext cx="1798500" cy="696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génération URI et QR code</a:t>
            </a:r>
          </a:p>
        </p:txBody>
      </p:sp>
      <p:sp>
        <p:nvSpPr>
          <p:cNvPr id="227" name="Shape 227"/>
          <p:cNvSpPr/>
          <p:nvPr/>
        </p:nvSpPr>
        <p:spPr>
          <a:xfrm>
            <a:off x="6852475" y="37344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2</a:t>
            </a:r>
          </a:p>
        </p:txBody>
      </p:sp>
      <p:sp>
        <p:nvSpPr>
          <p:cNvPr id="228" name="Shape 228"/>
          <p:cNvSpPr/>
          <p:nvPr/>
        </p:nvSpPr>
        <p:spPr>
          <a:xfrm rot="164486" flipH="1">
            <a:off x="3383399" y="3109022"/>
            <a:ext cx="2377220" cy="2138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4109250" y="3379600"/>
            <a:ext cx="1655099" cy="582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données binaires QR code</a:t>
            </a:r>
          </a:p>
        </p:txBody>
      </p:sp>
      <p:sp>
        <p:nvSpPr>
          <p:cNvPr id="230" name="Shape 230"/>
          <p:cNvSpPr/>
          <p:nvPr/>
        </p:nvSpPr>
        <p:spPr>
          <a:xfrm>
            <a:off x="3684450" y="337960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3</a:t>
            </a:r>
          </a:p>
        </p:txBody>
      </p:sp>
      <p:sp>
        <p:nvSpPr>
          <p:cNvPr id="231" name="Shape 231"/>
          <p:cNvSpPr/>
          <p:nvPr/>
        </p:nvSpPr>
        <p:spPr>
          <a:xfrm>
            <a:off x="2480350" y="3003550"/>
            <a:ext cx="621900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81850" y="3322450"/>
            <a:ext cx="1914599" cy="648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reconstitution image</a:t>
            </a:r>
          </a:p>
        </p:txBody>
      </p:sp>
      <p:sp>
        <p:nvSpPr>
          <p:cNvPr id="233" name="Shape 233"/>
          <p:cNvSpPr/>
          <p:nvPr/>
        </p:nvSpPr>
        <p:spPr>
          <a:xfrm>
            <a:off x="257050" y="3322450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4</a:t>
            </a:r>
          </a:p>
        </p:txBody>
      </p:sp>
      <p:sp>
        <p:nvSpPr>
          <p:cNvPr id="234" name="Shape 234"/>
          <p:cNvSpPr/>
          <p:nvPr/>
        </p:nvSpPr>
        <p:spPr>
          <a:xfrm rot="-8936045" flipH="1">
            <a:off x="1778884" y="4447018"/>
            <a:ext cx="2395238" cy="2135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208950" y="4519921"/>
            <a:ext cx="1319400" cy="1969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6" name="Shape 236"/>
          <p:cNvSpPr txBox="1"/>
          <p:nvPr/>
        </p:nvSpPr>
        <p:spPr>
          <a:xfrm>
            <a:off x="1426750" y="5263300"/>
            <a:ext cx="1914599" cy="648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impression (sur ticket de caisse)</a:t>
            </a:r>
          </a:p>
        </p:txBody>
      </p:sp>
      <p:sp>
        <p:nvSpPr>
          <p:cNvPr id="237" name="Shape 237"/>
          <p:cNvSpPr/>
          <p:nvPr/>
        </p:nvSpPr>
        <p:spPr>
          <a:xfrm>
            <a:off x="2171650" y="4710075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922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24900" y="1556400"/>
            <a:ext cx="4886700" cy="4807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 sz="1800"/>
              <a:t>Génération URI et QR code :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Création d'un objet JSON à partir des infos de la vente (noms articles, prix)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Cryptage de la chaine de caractères (mettre sous forme correcte pour URI)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Création de l'URI :</a:t>
            </a:r>
          </a:p>
          <a:p>
            <a:pPr marL="914400" lvl="1" indent="-317500" rtl="0">
              <a:buClr>
                <a:srgbClr val="000000"/>
              </a:buClr>
              <a:buSzPct val="77777"/>
              <a:buFont typeface="Courier New"/>
              <a:buChar char="o"/>
            </a:pPr>
            <a:r>
              <a:rPr lang="fr" sz="1800"/>
              <a:t>Page web de notre script</a:t>
            </a:r>
          </a:p>
          <a:p>
            <a:pPr marL="914400" lvl="1" indent="-317500" rtl="0">
              <a:buClr>
                <a:srgbClr val="000000"/>
              </a:buClr>
              <a:buSzPct val="77777"/>
              <a:buFont typeface="Courier New"/>
              <a:buChar char="o"/>
            </a:pPr>
            <a:r>
              <a:rPr lang="fr" sz="1800"/>
              <a:t>+ Chaîne de caractères en paramètres</a:t>
            </a:r>
          </a:p>
          <a:p>
            <a:endParaRPr lang="fr" sz="1800"/>
          </a:p>
          <a:p>
            <a:pPr marL="457200" lvl="0" indent="-317500" rtl="0">
              <a:buClr>
                <a:srgbClr val="000000"/>
              </a:buClr>
              <a:buSzPct val="129629"/>
              <a:buFont typeface="Arial"/>
              <a:buChar char="•"/>
            </a:pPr>
            <a:r>
              <a:rPr lang="fr" sz="1800"/>
              <a:t>Génération QR code grâce à une librairie, avec l'URI en paramètre</a:t>
            </a:r>
          </a:p>
        </p:txBody>
      </p:sp>
      <p:sp>
        <p:nvSpPr>
          <p:cNvPr id="245" name="Shape 245"/>
          <p:cNvSpPr/>
          <p:nvPr/>
        </p:nvSpPr>
        <p:spPr>
          <a:xfrm>
            <a:off x="6675150" y="1915650"/>
            <a:ext cx="2011200" cy="103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 sz="2400"/>
              <a:t>Serveurs FlashmUTT</a:t>
            </a:r>
          </a:p>
        </p:txBody>
      </p:sp>
      <p:sp>
        <p:nvSpPr>
          <p:cNvPr id="246" name="Shape 246"/>
          <p:cNvSpPr/>
          <p:nvPr/>
        </p:nvSpPr>
        <p:spPr>
          <a:xfrm>
            <a:off x="5523925" y="2745712"/>
            <a:ext cx="1319399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Service web</a:t>
            </a:r>
          </a:p>
        </p:txBody>
      </p:sp>
      <p:sp>
        <p:nvSpPr>
          <p:cNvPr id="247" name="Shape 247"/>
          <p:cNvSpPr/>
          <p:nvPr/>
        </p:nvSpPr>
        <p:spPr>
          <a:xfrm>
            <a:off x="5993625" y="3328025"/>
            <a:ext cx="899099" cy="42479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6980800" y="3882475"/>
            <a:ext cx="1798500" cy="696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fr"/>
              <a:t>génération URI et QR code</a:t>
            </a:r>
          </a:p>
        </p:txBody>
      </p:sp>
      <p:sp>
        <p:nvSpPr>
          <p:cNvPr id="249" name="Shape 249"/>
          <p:cNvSpPr/>
          <p:nvPr/>
        </p:nvSpPr>
        <p:spPr>
          <a:xfrm>
            <a:off x="6556000" y="3882475"/>
            <a:ext cx="424799" cy="424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f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043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les QR codes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0" y="721375"/>
            <a:ext cx="9144000" cy="528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fr" sz="2400" b="1"/>
              <a:t>Sur un ticket de caisse</a:t>
            </a:r>
          </a:p>
        </p:txBody>
      </p:sp>
      <p:sp>
        <p:nvSpPr>
          <p:cNvPr id="256" name="Shape 256"/>
          <p:cNvSpPr/>
          <p:nvPr/>
        </p:nvSpPr>
        <p:spPr>
          <a:xfrm>
            <a:off x="0" y="3568543"/>
            <a:ext cx="9143998" cy="3060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57" name="Shape 257"/>
          <p:cNvSpPr txBox="1"/>
          <p:nvPr/>
        </p:nvSpPr>
        <p:spPr>
          <a:xfrm>
            <a:off x="474325" y="1393350"/>
            <a:ext cx="7885799" cy="1545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1800"/>
              <a:t>Quand le client flashe le QR code, décryptage des paramètres</a:t>
            </a:r>
          </a:p>
          <a:p>
            <a:endParaRPr lang="fr" sz="1800"/>
          </a:p>
          <a:p>
            <a:pPr marL="457200" lvl="0" indent="-3429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1800"/>
              <a:t>Gain de points en fonction :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du montant des achats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note le commerce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donne son avis</a:t>
            </a:r>
          </a:p>
          <a:p>
            <a:pPr marL="914400" lvl="1" indent="-342900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fr" sz="1800"/>
              <a:t>s'il partage son activité sur des réseaux sociaux</a:t>
            </a:r>
          </a:p>
        </p:txBody>
      </p:sp>
    </p:spTree>
    <p:extLst>
      <p:ext uri="{BB962C8B-B14F-4D97-AF65-F5344CB8AC3E}">
        <p14:creationId xmlns:p14="http://schemas.microsoft.com/office/powerpoint/2010/main" val="8554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Géolocalisation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93250" y="2076075"/>
            <a:ext cx="5911499" cy="9597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Google Maps</a:t>
            </a:r>
          </a:p>
          <a:p>
            <a:endParaRPr lang="fr" sz="2400"/>
          </a:p>
          <a:p>
            <a:endParaRPr lang="fr" sz="2400"/>
          </a:p>
        </p:txBody>
      </p:sp>
      <p:sp>
        <p:nvSpPr>
          <p:cNvPr id="264" name="Shape 264"/>
          <p:cNvSpPr/>
          <p:nvPr/>
        </p:nvSpPr>
        <p:spPr>
          <a:xfrm>
            <a:off x="6504700" y="1506200"/>
            <a:ext cx="1957276" cy="19572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5" name="Shape 265"/>
          <p:cNvSpPr/>
          <p:nvPr/>
        </p:nvSpPr>
        <p:spPr>
          <a:xfrm>
            <a:off x="6504700" y="3732250"/>
            <a:ext cx="2316424" cy="2335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66" name="Shape 266"/>
          <p:cNvSpPr txBox="1"/>
          <p:nvPr/>
        </p:nvSpPr>
        <p:spPr>
          <a:xfrm>
            <a:off x="346575" y="4598675"/>
            <a:ext cx="5998200" cy="1386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Open Street Map</a:t>
            </a:r>
          </a:p>
        </p:txBody>
      </p:sp>
    </p:spTree>
    <p:extLst>
      <p:ext uri="{BB962C8B-B14F-4D97-AF65-F5344CB8AC3E}">
        <p14:creationId xmlns:p14="http://schemas.microsoft.com/office/powerpoint/2010/main" val="355401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Agorae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Un outil alternatif au système de gestion de base de données relationnel classique</a:t>
            </a:r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Permet  de cataloguer des items de façon structuré</a:t>
            </a:r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Une base de données orientée documents</a:t>
            </a:r>
          </a:p>
          <a:p>
            <a:endParaRPr lang="fr" sz="2400"/>
          </a:p>
          <a:p>
            <a:endParaRPr lang="fr" sz="2400"/>
          </a:p>
        </p:txBody>
      </p:sp>
    </p:spTree>
    <p:extLst>
      <p:ext uri="{BB962C8B-B14F-4D97-AF65-F5344CB8AC3E}">
        <p14:creationId xmlns:p14="http://schemas.microsoft.com/office/powerpoint/2010/main" val="349939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0" y="55985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CRM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Quelle architecture chez le client ?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La solution du plugin sur les ERP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Autres solutions</a:t>
            </a:r>
          </a:p>
          <a:p>
            <a:endParaRPr lang="fr" sz="2400"/>
          </a:p>
        </p:txBody>
      </p:sp>
    </p:spTree>
    <p:extLst>
      <p:ext uri="{BB962C8B-B14F-4D97-AF65-F5344CB8AC3E}">
        <p14:creationId xmlns:p14="http://schemas.microsoft.com/office/powerpoint/2010/main" val="210922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0" y="559850"/>
            <a:ext cx="9144000" cy="64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Architecture technique : Web sémantique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93250" y="1782825"/>
            <a:ext cx="8783999" cy="2992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Traiter les objets de façon collaborative</a:t>
            </a:r>
          </a:p>
          <a:p>
            <a:endParaRPr lang="fr" sz="2400"/>
          </a:p>
          <a:p>
            <a:pPr marL="457200" lvl="0" indent="-3810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fr" sz="2400"/>
              <a:t>Permet une manipulation pertinente entre les différents modules de notre application</a:t>
            </a:r>
          </a:p>
          <a:p>
            <a:endParaRPr lang="fr" sz="2400"/>
          </a:p>
          <a:p>
            <a:endParaRPr lang="fr" sz="2400"/>
          </a:p>
        </p:txBody>
      </p:sp>
      <p:sp>
        <p:nvSpPr>
          <p:cNvPr id="285" name="Shape 285"/>
          <p:cNvSpPr/>
          <p:nvPr/>
        </p:nvSpPr>
        <p:spPr>
          <a:xfrm>
            <a:off x="5660825" y="3465650"/>
            <a:ext cx="3060700" cy="3302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9209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Business Model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208333"/>
              <a:buFont typeface="Arial"/>
              <a:buChar char="•"/>
            </a:pPr>
            <a:r>
              <a:rPr lang="fr" sz="2400"/>
              <a:t>
</a:t>
            </a:r>
            <a:r>
              <a:rPr lang="fr"/>
              <a:t>comprendre l'environnement économique?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avoir des revenus?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fidéliser les acteurs?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visibilité?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5651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Environnement économique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Zone économique</a:t>
            </a:r>
          </a:p>
          <a:p>
            <a:endParaRPr lang="fr"/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échelle d'une ville</a:t>
            </a:r>
          </a:p>
          <a:p>
            <a:pPr lvl="0" rtl="0">
              <a:buNone/>
            </a:pPr>
            <a:r>
              <a:rPr lang="fr"/>
              <a:t>	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relation réelle entre les acteurs</a:t>
            </a:r>
          </a:p>
          <a:p>
            <a:endParaRPr lang="fr"/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utilisateur attaché à une zone </a:t>
            </a:r>
          </a:p>
        </p:txBody>
      </p:sp>
    </p:spTree>
    <p:extLst>
      <p:ext uri="{BB962C8B-B14F-4D97-AF65-F5344CB8AC3E}">
        <p14:creationId xmlns:p14="http://schemas.microsoft.com/office/powerpoint/2010/main" val="129958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 smtClean="0"/>
              <a:t>A </a:t>
            </a:r>
            <a:r>
              <a:rPr lang="fr" dirty="0"/>
              <a:t>quoi correspond la plate-forme FlashmUTT ?</a:t>
            </a:r>
          </a:p>
          <a:p>
            <a:pPr lvl="0">
              <a:buNone/>
            </a:pPr>
            <a:r>
              <a:rPr lang="fr" dirty="0"/>
              <a:t>Comment fonctionne-t-elle ?</a:t>
            </a:r>
          </a:p>
          <a:p>
            <a:pPr>
              <a:buNone/>
            </a:pPr>
            <a:r>
              <a:rPr lang="fr" dirty="0"/>
              <a:t>Comment se démarque-t-elle ?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7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revenus 1/2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application gratuite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version sans publicités?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vendus aux commerces</a:t>
            </a:r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0321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fr"/>
              <a:t>Business Model - revenus 2/2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Services liés à l'application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maintenance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visibilité client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installation 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de conseils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vue globale d'une "zone"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informations sur les utilisateurs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conseils économiques</a:t>
            </a:r>
          </a:p>
          <a:p>
            <a:endParaRPr lang="fr"/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3652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Business Model - fidélisation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Intermédiaire utilisateurs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proposés sur long terme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Services au forfait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souplesse dans les contrats</a:t>
            </a:r>
          </a:p>
          <a:p>
            <a:endParaRPr lang="fr"/>
          </a:p>
          <a:p>
            <a:endParaRPr lang="fr"/>
          </a:p>
          <a:p>
            <a:endParaRPr lang="fr"/>
          </a:p>
          <a:p>
            <a:endParaRPr lang="fr"/>
          </a:p>
        </p:txBody>
      </p:sp>
    </p:spTree>
    <p:extLst>
      <p:ext uri="{BB962C8B-B14F-4D97-AF65-F5344CB8AC3E}">
        <p14:creationId xmlns:p14="http://schemas.microsoft.com/office/powerpoint/2010/main" val="64506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fr"/>
              <a:t>Conclusion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
Application innovante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/>
              <a:t>technologies, principe etc...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Interaction entre nombreux acteurs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Concepts commerces électronique</a:t>
            </a:r>
          </a:p>
          <a:p>
            <a:endParaRPr lang="fr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/>
              <a:t>Viabilité réelle ?</a:t>
            </a:r>
          </a:p>
        </p:txBody>
      </p:sp>
    </p:spTree>
    <p:extLst>
      <p:ext uri="{BB962C8B-B14F-4D97-AF65-F5344CB8AC3E}">
        <p14:creationId xmlns:p14="http://schemas.microsoft.com/office/powerpoint/2010/main" val="186432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SzPct val="36666"/>
              <a:buNone/>
            </a:pPr>
            <a:r>
              <a:rPr lang="fr" dirty="0"/>
              <a:t>A quoi correspond la plateforme FlashM'UTT ?</a:t>
            </a:r>
          </a:p>
          <a:p>
            <a:endParaRPr lang="fr" dirty="0"/>
          </a:p>
          <a:p>
            <a:pPr lvl="0">
              <a:buClr>
                <a:srgbClr val="000000"/>
              </a:buClr>
              <a:buSzPct val="36666"/>
              <a:buNone/>
            </a:pPr>
            <a:r>
              <a:rPr lang="fr" dirty="0"/>
              <a:t>Il s'agit d'une plateforme qui va permettre :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Rechercher des points d'intérêts (exemple : un commerce).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Se rendre vers un lieu (calcul d'itinéraire).</a:t>
            </a:r>
          </a:p>
          <a:p>
            <a:pPr marL="457200" lvl="0" indent="-298450">
              <a:buClr>
                <a:srgbClr val="000000"/>
              </a:buClr>
              <a:buSzPct val="61111"/>
              <a:buFont typeface="Arial"/>
              <a:buChar char="•"/>
            </a:pPr>
            <a:r>
              <a:rPr lang="fr" dirty="0"/>
              <a:t>Associer une organisation à un QR Code ( point d'entrée virtuel).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1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Comment fonctionne-t-elle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Plateforme reposant sur 3 technologies :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Les QR codes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Un service de cartographie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La réalité augmentée</a:t>
            </a:r>
          </a:p>
          <a:p>
            <a:endParaRPr lang="fr" dirty="0"/>
          </a:p>
          <a:p>
            <a:pPr marL="457200" lvl="0" indent="-41910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Comment se démarque t-elle ?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Combinaison d'un ensemble de technologies.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Converge de plusieurs technologies.</a:t>
            </a:r>
          </a:p>
          <a:p>
            <a:endParaRPr lang="fr" dirty="0"/>
          </a:p>
          <a:p>
            <a:endParaRPr lang="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4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Comment fonctionne-t-elle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Plateforme reposant sur 3 technologies :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Les QR codes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fr" sz="2400" dirty="0"/>
              <a:t>Un service de cartographie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La réalité augmentée</a:t>
            </a:r>
          </a:p>
          <a:p>
            <a:endParaRPr lang="fr" dirty="0"/>
          </a:p>
          <a:p>
            <a:pPr marL="457200" lvl="0" indent="-41910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Comment se démarque t-elle ?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Combinaison d'un ensemble de technologies.</a:t>
            </a:r>
          </a:p>
          <a:p>
            <a:pPr marL="914400" lvl="1" indent="-3810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Converge de plusieurs technologies.</a:t>
            </a:r>
          </a:p>
          <a:p>
            <a:endParaRPr lang="fr" dirty="0"/>
          </a:p>
          <a:p>
            <a:endParaRPr lang="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Problématique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Un ensemble de problèmes se posent :</a:t>
            </a:r>
          </a:p>
          <a:p>
            <a:endParaRPr lang="fr" dirty="0"/>
          </a:p>
          <a:p>
            <a:pPr lvl="0">
              <a:buNone/>
            </a:pPr>
            <a:r>
              <a:rPr lang="fr" dirty="0"/>
              <a:t>Comment dynamiser l'activité des commerces ?</a:t>
            </a:r>
          </a:p>
          <a:p>
            <a:pPr lvl="0">
              <a:buNone/>
            </a:pPr>
            <a:r>
              <a:rPr lang="fr" dirty="0"/>
              <a:t>Comment attirer le client ?</a:t>
            </a:r>
          </a:p>
          <a:p>
            <a:pPr lvl="0">
              <a:buNone/>
            </a:pPr>
            <a:r>
              <a:rPr lang="fr" dirty="0"/>
              <a:t>Comment le fidéliser ?</a:t>
            </a:r>
          </a:p>
          <a:p>
            <a:pPr>
              <a:buNone/>
            </a:pPr>
            <a:r>
              <a:rPr lang="fr" dirty="0"/>
              <a:t>Comment transformer la ville en terrain de jeu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7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fr" dirty="0"/>
              <a:t>A qui s'adresse notre application ? </a:t>
            </a:r>
          </a:p>
          <a:p>
            <a:pPr lvl="0">
              <a:buNone/>
            </a:pPr>
            <a:r>
              <a:rPr lang="fr" dirty="0"/>
              <a:t>Quels sont les acteurs impliqués ?</a:t>
            </a:r>
          </a:p>
          <a:p>
            <a:endParaRPr lang="fr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développeurs de la plateforme.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clients.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Les clients se tournant vers les organisations.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dirty="0"/>
              <a:t>Les clients montrant de l'intérêt pour les données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fr" dirty="0"/>
              <a:t>Les organisations.</a:t>
            </a:r>
          </a:p>
          <a:p>
            <a:endParaRPr lang="fr" dirty="0"/>
          </a:p>
          <a:p>
            <a:endParaRPr lang="fr" dirty="0"/>
          </a:p>
          <a:p>
            <a:endParaRPr lang="fr" dirty="0"/>
          </a:p>
          <a:p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81910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14</TotalTime>
  <Words>780</Words>
  <Application>Microsoft Office PowerPoint</Application>
  <PresentationFormat>Affichage à l'écran (4:3)</PresentationFormat>
  <Paragraphs>239</Paragraphs>
  <Slides>43</Slides>
  <Notes>31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Adjacency</vt:lpstr>
      <vt:lpstr>FlashmUTT</vt:lpstr>
      <vt:lpstr>Plan</vt:lpstr>
      <vt:lpstr>Introduction</vt:lpstr>
      <vt:lpstr>Introduction</vt:lpstr>
      <vt:lpstr>Introduction</vt:lpstr>
      <vt:lpstr>Introduction</vt:lpstr>
      <vt:lpstr>Introduction</vt:lpstr>
      <vt:lpstr>Problématique</vt:lpstr>
      <vt:lpstr>Public cible</vt:lpstr>
      <vt:lpstr>Etat de l’art</vt:lpstr>
      <vt:lpstr>Etat de l’art</vt:lpstr>
      <vt:lpstr>Etat de l’art</vt:lpstr>
      <vt:lpstr>Modèle d'acteurs</vt:lpstr>
      <vt:lpstr>Modèle d'acteurs</vt:lpstr>
      <vt:lpstr>Modèles d'acteurs</vt:lpstr>
      <vt:lpstr>Modèle d'acteurs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Présentation des fonctionnalités</vt:lpstr>
      <vt:lpstr>Scénarios</vt:lpstr>
      <vt:lpstr>Scénario : Rechercher un commerce</vt:lpstr>
      <vt:lpstr>Scénario : Récupérer des informations</vt:lpstr>
      <vt:lpstr>Scénario : Gagner des points de fidélité</vt:lpstr>
      <vt:lpstr>Scénario : Participer à un évènement</vt:lpstr>
      <vt:lpstr>Architecture technique : les QR codes</vt:lpstr>
      <vt:lpstr>Architecture technique : les QR codes</vt:lpstr>
      <vt:lpstr>Architecture technique : les QR codes</vt:lpstr>
      <vt:lpstr>Architecture technique : les QR codes</vt:lpstr>
      <vt:lpstr>Architecture technique : Géolocalisation</vt:lpstr>
      <vt:lpstr>Architecture technique : Agorae</vt:lpstr>
      <vt:lpstr>Architecture technique : CRM</vt:lpstr>
      <vt:lpstr>Architecture technique : Web sémantique</vt:lpstr>
      <vt:lpstr>Business Model</vt:lpstr>
      <vt:lpstr>Business Model - Environnement économique</vt:lpstr>
      <vt:lpstr>Business Model - revenus 1/2</vt:lpstr>
      <vt:lpstr>Business Model - revenus 2/2</vt:lpstr>
      <vt:lpstr>Business Model - fidélisation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FlashmUTT</dc:title>
  <dc:creator>Amine Haloui</dc:creator>
  <cp:lastModifiedBy>Jeremie J</cp:lastModifiedBy>
  <cp:revision>13</cp:revision>
  <dcterms:created xsi:type="dcterms:W3CDTF">2013-06-12T10:10:04Z</dcterms:created>
  <dcterms:modified xsi:type="dcterms:W3CDTF">2013-06-12T10:47:54Z</dcterms:modified>
</cp:coreProperties>
</file>